
<file path=[Content_Types].xml><?xml version="1.0" encoding="utf-8"?>
<Types xmlns="http://schemas.openxmlformats.org/package/2006/content-types">
  <Override PartName="/ppt/notesSlides/notesSlide4.xml" ContentType="application/vnd.openxmlformats-officedocument.presentationml.notesSlide+xml"/>
  <Override PartName="/ppt/slideLayouts/slideLayout15.xml" ContentType="application/vnd.openxmlformats-officedocument.presentationml.slideLayout+xml"/>
  <Override PartName="/ppt/slides/slide9.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slideLayouts/slideLayout16.xml" ContentType="application/vnd.openxmlformats-officedocument.presentationml.slideLayout+xml"/>
  <Override PartName="/ppt/tableStyles.xml" ContentType="application/vnd.openxmlformats-officedocument.presentationml.tableStyles+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Default Extension="gif" ContentType="image/gif"/>
  <Override PartName="/ppt/notesSlides/notesSlide2.xml" ContentType="application/vnd.openxmlformats-officedocument.presentationml.notesSlide+xml"/>
  <Override PartName="/ppt/slideLayouts/slideLayout13.xml" ContentType="application/vnd.openxmlformats-officedocument.presentationml.slideLayout+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Layouts/slideLayout14.xml" ContentType="application/vnd.openxmlformats-officedocument.presentationml.slideLayout+xml"/>
  <Override PartName="/ppt/slides/slide8.xml" ContentType="application/vnd.openxmlformats-officedocument.presentationml.slide+xml"/>
  <Override PartName="/ppt/presProps.xml" ContentType="application/vnd.openxmlformats-officedocument.presentationml.presProps+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14"/>
  </p:notesMasterIdLst>
  <p:sldIdLst>
    <p:sldId id="256" r:id="rId2"/>
    <p:sldId id="319" r:id="rId3"/>
    <p:sldId id="258" r:id="rId4"/>
    <p:sldId id="310" r:id="rId5"/>
    <p:sldId id="288" r:id="rId6"/>
    <p:sldId id="261" r:id="rId7"/>
    <p:sldId id="317" r:id="rId8"/>
    <p:sldId id="257" r:id="rId9"/>
    <p:sldId id="260" r:id="rId10"/>
    <p:sldId id="311" r:id="rId11"/>
    <p:sldId id="300" r:id="rId12"/>
    <p:sldId id="320"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clrMode="bw"/>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76167" autoAdjust="0"/>
  </p:normalViewPr>
  <p:slideViewPr>
    <p:cSldViewPr>
      <p:cViewPr varScale="1">
        <p:scale>
          <a:sx n="67" d="100"/>
          <a:sy n="67" d="100"/>
        </p:scale>
        <p:origin x="-139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992"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487D73-908F-4813-B1E7-443BD89D939F}" type="datetimeFigureOut">
              <a:rPr lang="en-US" smtClean="0"/>
              <a:pPr/>
              <a:t>3/14/12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44A094-D08F-4677-9293-FD70F97AAE9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workshop is designed to review what we have covered before with Safari</a:t>
            </a:r>
            <a:r>
              <a:rPr lang="en-US" sz="1200" kern="1200" baseline="0" dirty="0" smtClean="0">
                <a:solidFill>
                  <a:schemeClr val="tx1"/>
                </a:solidFill>
                <a:latin typeface="+mn-lt"/>
                <a:ea typeface="+mn-ea"/>
                <a:cs typeface="+mn-cs"/>
              </a:rPr>
              <a:t> Montage and to discuss</a:t>
            </a:r>
            <a:r>
              <a:rPr lang="en-US" sz="1200" kern="1200" dirty="0" smtClean="0">
                <a:solidFill>
                  <a:schemeClr val="tx1"/>
                </a:solidFill>
                <a:latin typeface="+mn-lt"/>
                <a:ea typeface="+mn-ea"/>
                <a:cs typeface="+mn-cs"/>
              </a:rPr>
              <a:t> what we know about about students today and how, as teachers, we can design our instruction to be engaging through the fostering of critical </a:t>
            </a:r>
            <a:r>
              <a:rPr lang="en-US" sz="1200" i="1" kern="1200" dirty="0" smtClean="0">
                <a:solidFill>
                  <a:schemeClr val="tx1"/>
                </a:solidFill>
                <a:latin typeface="+mn-lt"/>
                <a:ea typeface="+mn-ea"/>
                <a:cs typeface="+mn-cs"/>
              </a:rPr>
              <a:t>thinking, communication, collaboration, and creativity. I want you to use and understand the</a:t>
            </a:r>
            <a:r>
              <a:rPr lang="en-US" sz="1200" kern="1200" dirty="0" smtClean="0">
                <a:solidFill>
                  <a:schemeClr val="tx1"/>
                </a:solidFill>
                <a:latin typeface="+mn-lt"/>
                <a:ea typeface="+mn-ea"/>
                <a:cs typeface="+mn-cs"/>
              </a:rPr>
              <a:t> power of SAFARI Montage when integrated into your instruction.</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Adding comments to each individual digital asset will set the tone for the purpose of the playlist. Did you create a playlist for independent student work? Perhaps you want to include specific student instruction, or an essential question.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Did you create a playlist for instruction? Then you may want to include comments to help the teacher focus on why the asset is being used.</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Safari Montage</a:t>
            </a:r>
            <a:r>
              <a:rPr lang="en-US" sz="1200" kern="1200" baseline="0" dirty="0" smtClean="0">
                <a:solidFill>
                  <a:schemeClr val="tx1"/>
                </a:solidFill>
                <a:latin typeface="+mn-lt"/>
                <a:ea typeface="+mn-ea"/>
                <a:cs typeface="+mn-cs"/>
              </a:rPr>
              <a:t> allows the teacher to use video easily.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Here are a few ideas about why using video in the classroom is advantageous.</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Not only does video enhance your instructional delivery, it also enhances the learning experiences of your students.</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Here are some research studies that support video in the classroom and why using video is beneficial to learning. </a:t>
            </a:r>
          </a:p>
          <a:p>
            <a:r>
              <a:rPr lang="en-US" sz="1200" kern="1200" dirty="0" err="1" smtClean="0">
                <a:solidFill>
                  <a:schemeClr val="tx1"/>
                </a:solidFill>
                <a:latin typeface="+mn-lt"/>
                <a:ea typeface="+mn-ea"/>
                <a:cs typeface="+mn-cs"/>
              </a:rPr>
              <a:t>Dhingra</a:t>
            </a:r>
            <a:r>
              <a:rPr lang="en-US" sz="1200" kern="1200" dirty="0" smtClean="0">
                <a:solidFill>
                  <a:schemeClr val="tx1"/>
                </a:solidFill>
                <a:latin typeface="+mn-lt"/>
                <a:ea typeface="+mn-ea"/>
                <a:cs typeface="+mn-cs"/>
              </a:rPr>
              <a:t>, Bagel, </a:t>
            </a:r>
            <a:r>
              <a:rPr lang="en-US" sz="1200" kern="1200" dirty="0" err="1" smtClean="0">
                <a:solidFill>
                  <a:schemeClr val="tx1"/>
                </a:solidFill>
                <a:latin typeface="+mn-lt"/>
                <a:ea typeface="+mn-ea"/>
                <a:cs typeface="+mn-cs"/>
              </a:rPr>
              <a:t>Minkel</a:t>
            </a:r>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Fisch</a:t>
            </a:r>
            <a:r>
              <a:rPr lang="en-US" sz="1200" kern="1200" dirty="0" smtClean="0">
                <a:solidFill>
                  <a:schemeClr val="tx1"/>
                </a:solidFill>
                <a:latin typeface="+mn-lt"/>
                <a:ea typeface="+mn-ea"/>
                <a:cs typeface="+mn-cs"/>
              </a:rPr>
              <a:t> found that content specific videos support learning. </a:t>
            </a:r>
          </a:p>
          <a:p>
            <a:r>
              <a:rPr lang="en-US" sz="1200" b="1" kern="1200" dirty="0" smtClean="0">
                <a:solidFill>
                  <a:schemeClr val="tx1"/>
                </a:solidFill>
                <a:latin typeface="+mn-lt"/>
                <a:ea typeface="+mn-ea"/>
                <a:cs typeface="+mn-cs"/>
              </a:rPr>
              <a:t>In science, video supports understanding of complex ideas and relationships. </a:t>
            </a:r>
          </a:p>
          <a:p>
            <a:r>
              <a:rPr lang="en-US" sz="1200" kern="1200" dirty="0" smtClean="0">
                <a:solidFill>
                  <a:schemeClr val="tx1"/>
                </a:solidFill>
                <a:latin typeface="+mn-lt"/>
                <a:ea typeface="+mn-ea"/>
                <a:cs typeface="+mn-cs"/>
              </a:rPr>
              <a:t> </a:t>
            </a:r>
          </a:p>
          <a:p>
            <a:r>
              <a:rPr lang="en-US" sz="1200" b="1" kern="1200" dirty="0" smtClean="0">
                <a:solidFill>
                  <a:schemeClr val="tx1"/>
                </a:solidFill>
                <a:latin typeface="+mn-lt"/>
                <a:ea typeface="+mn-ea"/>
                <a:cs typeface="+mn-cs"/>
              </a:rPr>
              <a:t>In social studies and history, video supports the development of time, place, and culture.  </a:t>
            </a:r>
          </a:p>
          <a:p>
            <a:r>
              <a:rPr lang="en-US" sz="1200" b="1" kern="1200" dirty="0" smtClean="0">
                <a:solidFill>
                  <a:schemeClr val="tx1"/>
                </a:solidFill>
                <a:latin typeface="+mn-lt"/>
                <a:ea typeface="+mn-ea"/>
                <a:cs typeface="+mn-cs"/>
              </a:rPr>
              <a:t>In language arts, video with captions supports communication skills. An increase in word recognition, comprehension, and identification of story elements increased when viewing media with captions.</a:t>
            </a:r>
          </a:p>
          <a:p>
            <a:r>
              <a:rPr lang="en-US" sz="1200" b="1" kern="1200" dirty="0" smtClean="0">
                <a:solidFill>
                  <a:schemeClr val="tx1"/>
                </a:solidFill>
                <a:latin typeface="+mn-lt"/>
                <a:ea typeface="+mn-ea"/>
                <a:cs typeface="+mn-cs"/>
              </a:rPr>
              <a:t>In math, video fosters positive attitudes toward the content. </a:t>
            </a:r>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C44A094-D08F-4677-9293-FD70F97AAE9A}"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the 1980s we asked the question “why video?”</a:t>
            </a:r>
          </a:p>
          <a:p>
            <a:r>
              <a:rPr lang="en-US" sz="1200" kern="1200" dirty="0" smtClean="0">
                <a:solidFill>
                  <a:schemeClr val="tx1"/>
                </a:solidFill>
                <a:latin typeface="+mn-lt"/>
                <a:ea typeface="+mn-ea"/>
                <a:cs typeface="+mn-cs"/>
              </a:rPr>
              <a:t>In the 90s we asked the question “what type of video?”</a:t>
            </a:r>
          </a:p>
          <a:p>
            <a:r>
              <a:rPr lang="en-US" sz="1200" kern="1200" dirty="0" smtClean="0">
                <a:solidFill>
                  <a:schemeClr val="tx1"/>
                </a:solidFill>
                <a:latin typeface="+mn-lt"/>
                <a:ea typeface="+mn-ea"/>
                <a:cs typeface="+mn-cs"/>
              </a:rPr>
              <a:t>By the 2005, the question changed again to “how can we use video better?”</a:t>
            </a:r>
          </a:p>
          <a:p>
            <a:r>
              <a:rPr lang="en-US" sz="1200" kern="1200" dirty="0" smtClean="0">
                <a:solidFill>
                  <a:schemeClr val="tx1"/>
                </a:solidFill>
                <a:latin typeface="+mn-lt"/>
                <a:ea typeface="+mn-ea"/>
                <a:cs typeface="+mn-cs"/>
              </a:rPr>
              <a:t>By better we mean, better integrated, more relevant, seamlessly interwoven into the fabric of the lesson…. SAFARI Montage provides that function as it is a total solution for digital curriculum management and presentation. It is a comprehensive system for K-12 districts for digital media distribution throughout the district, visual instruction within the classroom, and control and management of district and local devices. </a:t>
            </a:r>
          </a:p>
          <a:p>
            <a:r>
              <a:rPr lang="en-US" sz="1200" kern="1200" dirty="0" smtClean="0">
                <a:solidFill>
                  <a:schemeClr val="tx1"/>
                </a:solidFill>
                <a:latin typeface="+mn-lt"/>
                <a:ea typeface="+mn-ea"/>
                <a:cs typeface="+mn-cs"/>
              </a:rPr>
              <a:t>Now that we know that the students sitting in front of you are swimming in the digital sea how can we as teachers change the way we teach to support the way they want to learn? One way is to incorporate multimedia into instructional delivery. SAFARI Montage can help teachers use video and other digital assets to create more engaging opportunities for students to learn. </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EDB676B-6CF1-499B-8455-A1E9AD4933E3}"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Kutztown</a:t>
            </a:r>
            <a:r>
              <a:rPr lang="en-US" sz="1200" kern="1200" baseline="0" dirty="0" smtClean="0">
                <a:solidFill>
                  <a:schemeClr val="tx1"/>
                </a:solidFill>
                <a:latin typeface="+mn-lt"/>
                <a:ea typeface="+mn-ea"/>
                <a:cs typeface="+mn-cs"/>
              </a:rPr>
              <a:t> Area SD – short one hour sessions cover these main points.</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Finding what you need: Searching 4 ways</a:t>
            </a:r>
          </a:p>
          <a:p>
            <a:pPr lvl="0"/>
            <a:r>
              <a:rPr lang="en-US" sz="1200" kern="1200" dirty="0" smtClean="0">
                <a:solidFill>
                  <a:schemeClr val="tx1"/>
                </a:solidFill>
                <a:latin typeface="+mn-lt"/>
                <a:ea typeface="+mn-ea"/>
                <a:cs typeface="+mn-cs"/>
              </a:rPr>
              <a:t>Playing what you find: Integrated media player and whiteboard</a:t>
            </a:r>
          </a:p>
          <a:p>
            <a:pPr lvl="0"/>
            <a:r>
              <a:rPr lang="en-US" sz="1200" kern="1200" dirty="0" smtClean="0">
                <a:solidFill>
                  <a:schemeClr val="tx1"/>
                </a:solidFill>
                <a:latin typeface="+mn-lt"/>
                <a:ea typeface="+mn-ea"/>
                <a:cs typeface="+mn-cs"/>
              </a:rPr>
              <a:t>Creating a playlist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Sharing your work: School and District</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Uploading Content into </a:t>
            </a:r>
            <a:r>
              <a:rPr lang="en-US" sz="1200" kern="1200" dirty="0" err="1" smtClean="0">
                <a:solidFill>
                  <a:schemeClr val="tx1"/>
                </a:solidFill>
                <a:latin typeface="+mn-lt"/>
                <a:ea typeface="+mn-ea"/>
                <a:cs typeface="+mn-cs"/>
              </a:rPr>
              <a:t>CreationStation</a:t>
            </a:r>
            <a:endParaRPr lang="en-US" sz="1200" kern="1200" dirty="0" smtClean="0">
              <a:solidFill>
                <a:schemeClr val="tx1"/>
              </a:solidFill>
              <a:latin typeface="+mn-lt"/>
              <a:ea typeface="+mn-ea"/>
              <a:cs typeface="+mn-cs"/>
            </a:endParaRPr>
          </a:p>
          <a:p>
            <a:pPr lvl="0"/>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C44A094-D08F-4677-9293-FD70F97AAE9A}"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SAFARI Montage system comes preloaded with educational video titles that have been hand-picked for their direct application to the curriculum. Selected from the finest educational publishers in the world, the titles included are from series that teachers use, love and respect. Each title is correlated to current state standards and includes metadata which ensures that teachers can find the exact clips they need for instruction. Schlessinger Media titles also include closed captioning, teachers’ guides, and a Spanish language track. </a:t>
            </a:r>
          </a:p>
          <a:p>
            <a:r>
              <a:rPr lang="en-US" sz="1200" kern="1200" dirty="0" smtClean="0">
                <a:solidFill>
                  <a:schemeClr val="tx1"/>
                </a:solidFill>
                <a:latin typeface="+mn-lt"/>
                <a:ea typeface="+mn-ea"/>
                <a:cs typeface="+mn-cs"/>
              </a:rPr>
              <a:t>SAFARI Montage also supports uploading user-created content through the add-on module CreationStation.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Discuss teacher perspective of how easy access to content supports instruction.</a:t>
            </a:r>
          </a:p>
          <a:p>
            <a:r>
              <a:rPr lang="en-US" sz="1200" kern="1200" dirty="0" smtClean="0">
                <a:solidFill>
                  <a:schemeClr val="tx1"/>
                </a:solidFill>
                <a:latin typeface="+mn-lt"/>
                <a:ea typeface="+mn-ea"/>
                <a:cs typeface="+mn-cs"/>
              </a:rPr>
              <a:t>All core content packages are supplemented with images and videos in several free content packages too. So let’s dive in! </a:t>
            </a:r>
          </a:p>
          <a:p>
            <a:r>
              <a:rPr lang="en-US" sz="1200" b="1" kern="1200" dirty="0" smtClean="0">
                <a:solidFill>
                  <a:schemeClr val="tx1"/>
                </a:solidFill>
                <a:latin typeface="+mn-lt"/>
                <a:ea typeface="+mn-ea"/>
                <a:cs typeface="+mn-cs"/>
              </a:rPr>
              <a:t>Go to Safari’s dashboard after instructing how to login.</a:t>
            </a:r>
          </a:p>
        </p:txBody>
      </p:sp>
      <p:sp>
        <p:nvSpPr>
          <p:cNvPr id="4" name="Slide Number Placeholder 3"/>
          <p:cNvSpPr>
            <a:spLocks noGrp="1"/>
          </p:cNvSpPr>
          <p:nvPr>
            <p:ph type="sldNum" sz="quarter" idx="10"/>
          </p:nvPr>
        </p:nvSpPr>
        <p:spPr/>
        <p:txBody>
          <a:bodyPr/>
          <a:lstStyle/>
          <a:p>
            <a:fld id="{BC44A094-D08F-4677-9293-FD70F97AAE9A}"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 this slide to begin section</a:t>
            </a:r>
            <a:r>
              <a:rPr lang="en-US" baseline="0" dirty="0" smtClean="0"/>
              <a:t> on Playlists.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Playlists allow the organization of digital media for easy playback in the classroom. Creating a Playlist requires some initial consideration of how the Playlist will be used for teaching and learning. Depending on your goals for the Playlist, different content may be added, or the organization may vary. Some purposes of Playlist creation could include:</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Idea Playlist – Introduction of new concept (Cells &amp; Homeostasis 2011)</a:t>
            </a:r>
          </a:p>
          <a:p>
            <a:r>
              <a:rPr lang="en-US" sz="1200" kern="1200" dirty="0" smtClean="0">
                <a:solidFill>
                  <a:schemeClr val="tx1"/>
                </a:solidFill>
                <a:latin typeface="+mn-lt"/>
                <a:ea typeface="+mn-ea"/>
                <a:cs typeface="+mn-cs"/>
              </a:rPr>
              <a:t>Lesson Playlist - Differentiated Instruction (Saguaro Cactus 2011)</a:t>
            </a:r>
          </a:p>
          <a:p>
            <a:r>
              <a:rPr lang="en-US" sz="1200" kern="1200" dirty="0" smtClean="0">
                <a:solidFill>
                  <a:schemeClr val="tx1"/>
                </a:solidFill>
                <a:latin typeface="+mn-lt"/>
                <a:ea typeface="+mn-ea"/>
                <a:cs typeface="+mn-cs"/>
              </a:rPr>
              <a:t>Resource Playlist – Review or Remediation (Electricity &amp; Magnetism 2011)</a:t>
            </a:r>
          </a:p>
          <a:p>
            <a:r>
              <a:rPr lang="en-US" sz="1200" kern="1200" dirty="0" smtClean="0">
                <a:solidFill>
                  <a:schemeClr val="tx1"/>
                </a:solidFill>
                <a:latin typeface="+mn-lt"/>
                <a:ea typeface="+mn-ea"/>
                <a:cs typeface="+mn-cs"/>
              </a:rPr>
              <a:t>Master Playlist – Repository of all digital content on a specific topic (Circulatory System 2011)</a:t>
            </a:r>
          </a:p>
          <a:p>
            <a:r>
              <a:rPr lang="en-US" sz="1200" kern="1200" dirty="0" smtClean="0">
                <a:solidFill>
                  <a:schemeClr val="tx1"/>
                </a:solidFill>
                <a:latin typeface="+mn-lt"/>
                <a:ea typeface="+mn-ea"/>
                <a:cs typeface="+mn-cs"/>
              </a:rPr>
              <a:t>Professional Development Playlist – staff development (examples in WS 2)</a:t>
            </a:r>
          </a:p>
          <a:p>
            <a:r>
              <a:rPr lang="en-US" sz="1200" kern="1200" dirty="0" smtClean="0">
                <a:solidFill>
                  <a:schemeClr val="tx1"/>
                </a:solidFill>
                <a:latin typeface="+mn-lt"/>
                <a:ea typeface="+mn-ea"/>
                <a:cs typeface="+mn-cs"/>
              </a:rPr>
              <a:t>Independent Student Work (Percents 2011)</a:t>
            </a:r>
          </a:p>
          <a:p>
            <a:r>
              <a:rPr lang="en-US" sz="1200" kern="1200" dirty="0" smtClean="0">
                <a:solidFill>
                  <a:schemeClr val="tx1"/>
                </a:solidFill>
                <a:latin typeface="+mn-lt"/>
                <a:ea typeface="+mn-ea"/>
                <a:cs typeface="+mn-cs"/>
              </a:rPr>
              <a:t>Group Student Work (Fun with Folktales 2011)</a:t>
            </a:r>
          </a:p>
          <a:p>
            <a:endParaRPr lang="en-US" dirty="0"/>
          </a:p>
        </p:txBody>
      </p:sp>
      <p:sp>
        <p:nvSpPr>
          <p:cNvPr id="4" name="Slide Number Placeholder 3"/>
          <p:cNvSpPr>
            <a:spLocks noGrp="1"/>
          </p:cNvSpPr>
          <p:nvPr>
            <p:ph type="sldNum" sz="quarter" idx="10"/>
          </p:nvPr>
        </p:nvSpPr>
        <p:spPr/>
        <p:txBody>
          <a:bodyPr/>
          <a:lstStyle/>
          <a:p>
            <a:fld id="{BC44A094-D08F-4677-9293-FD70F97AAE9A}"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2B6D56-7341-44AA-ACAD-502203456A08}" type="datetimeFigureOut">
              <a:rPr lang="en-US" smtClean="0"/>
              <a:pPr/>
              <a:t>3/14/12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2B6D56-7341-44AA-ACAD-502203456A08}" type="datetimeFigureOut">
              <a:rPr lang="en-US" smtClean="0"/>
              <a:pPr/>
              <a:t>3/14/12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2B6D56-7341-44AA-ACAD-502203456A08}" type="datetimeFigureOut">
              <a:rPr lang="en-US" smtClean="0"/>
              <a:pPr/>
              <a:t>3/14/12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Slide">
    <p:spTree>
      <p:nvGrpSpPr>
        <p:cNvPr id="1" name=""/>
        <p:cNvGrpSpPr/>
        <p:nvPr/>
      </p:nvGrpSpPr>
      <p:grpSpPr>
        <a:xfrm>
          <a:off x="0" y="0"/>
          <a:ext cx="0" cy="0"/>
          <a:chOff x="0" y="0"/>
          <a:chExt cx="0" cy="0"/>
        </a:xfrm>
      </p:grpSpPr>
      <p:pic>
        <p:nvPicPr>
          <p:cNvPr id="7" name="Picture 2" descr="\\Ice\Data\Shared_Resource\CREATIVE\Presentations\Staff_ppts\NCCE_Technology\images\header.jpg"/>
          <p:cNvPicPr>
            <a:picLocks noChangeAspect="1" noChangeArrowheads="1"/>
          </p:cNvPicPr>
          <p:nvPr userDrawn="1"/>
        </p:nvPicPr>
        <p:blipFill>
          <a:blip r:embed="rId2" cstate="print"/>
          <a:srcRect/>
          <a:stretch>
            <a:fillRect/>
          </a:stretch>
        </p:blipFill>
        <p:spPr bwMode="auto">
          <a:xfrm>
            <a:off x="0" y="0"/>
            <a:ext cx="9144000" cy="893005"/>
          </a:xfrm>
          <a:prstGeom prst="rect">
            <a:avLst/>
          </a:prstGeom>
          <a:noFill/>
        </p:spPr>
      </p:pic>
      <p:pic>
        <p:nvPicPr>
          <p:cNvPr id="8" name="Picture 3" descr="\\Ice\Data\Shared_Resource\CREATIVE\Presentations\Staff_ppts\NCCE_Technology\images\footer.jpg"/>
          <p:cNvPicPr>
            <a:picLocks noChangeAspect="1" noChangeArrowheads="1"/>
          </p:cNvPicPr>
          <p:nvPr userDrawn="1"/>
        </p:nvPicPr>
        <p:blipFill>
          <a:blip r:embed="rId3" cstate="print"/>
          <a:srcRect/>
          <a:stretch>
            <a:fillRect/>
          </a:stretch>
        </p:blipFill>
        <p:spPr bwMode="auto">
          <a:xfrm>
            <a:off x="5572125" y="6277570"/>
            <a:ext cx="3571875" cy="580430"/>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and Content">
    <p:spTree>
      <p:nvGrpSpPr>
        <p:cNvPr id="1" name=""/>
        <p:cNvGrpSpPr/>
        <p:nvPr/>
      </p:nvGrpSpPr>
      <p:grpSpPr>
        <a:xfrm>
          <a:off x="0" y="0"/>
          <a:ext cx="0" cy="0"/>
          <a:chOff x="0" y="0"/>
          <a:chExt cx="0" cy="0"/>
        </a:xfrm>
      </p:grpSpPr>
      <p:pic>
        <p:nvPicPr>
          <p:cNvPr id="7" name="Picture 2" descr="\\Ice\Data\Shared_Resource\CREATIVE\Presentations\Staff_ppts\NCCE_Technology\images\header.jpg"/>
          <p:cNvPicPr>
            <a:picLocks noChangeAspect="1" noChangeArrowheads="1"/>
          </p:cNvPicPr>
          <p:nvPr userDrawn="1"/>
        </p:nvPicPr>
        <p:blipFill>
          <a:blip r:embed="rId2" cstate="print"/>
          <a:srcRect/>
          <a:stretch>
            <a:fillRect/>
          </a:stretch>
        </p:blipFill>
        <p:spPr bwMode="auto">
          <a:xfrm>
            <a:off x="0" y="0"/>
            <a:ext cx="9144000" cy="893005"/>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3_Title and Content">
    <p:spTree>
      <p:nvGrpSpPr>
        <p:cNvPr id="1" name=""/>
        <p:cNvGrpSpPr/>
        <p:nvPr/>
      </p:nvGrpSpPr>
      <p:grpSpPr>
        <a:xfrm>
          <a:off x="0" y="0"/>
          <a:ext cx="0" cy="0"/>
          <a:chOff x="0" y="0"/>
          <a:chExt cx="0" cy="0"/>
        </a:xfrm>
      </p:grpSpPr>
      <p:pic>
        <p:nvPicPr>
          <p:cNvPr id="7" name="Picture 2" descr="\\Ice\Data\Shared_Resource\CREATIVE\Presentations\Staff_ppts\NCCE_Technology\images\header.jpg"/>
          <p:cNvPicPr>
            <a:picLocks noChangeAspect="1" noChangeArrowheads="1"/>
          </p:cNvPicPr>
          <p:nvPr userDrawn="1"/>
        </p:nvPicPr>
        <p:blipFill>
          <a:blip r:embed="rId2" cstate="print"/>
          <a:srcRect/>
          <a:stretch>
            <a:fillRect/>
          </a:stretch>
        </p:blipFill>
        <p:spPr bwMode="auto">
          <a:xfrm>
            <a:off x="0" y="0"/>
            <a:ext cx="9144000" cy="893005"/>
          </a:xfrm>
          <a:prstGeom prst="rect">
            <a:avLst/>
          </a:prstGeom>
          <a:noFill/>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4_Title and Content">
    <p:spTree>
      <p:nvGrpSpPr>
        <p:cNvPr id="1" name=""/>
        <p:cNvGrpSpPr/>
        <p:nvPr/>
      </p:nvGrpSpPr>
      <p:grpSpPr>
        <a:xfrm>
          <a:off x="0" y="0"/>
          <a:ext cx="0" cy="0"/>
          <a:chOff x="0" y="0"/>
          <a:chExt cx="0" cy="0"/>
        </a:xfrm>
      </p:grpSpPr>
      <p:pic>
        <p:nvPicPr>
          <p:cNvPr id="7" name="Picture 2" descr="\\Ice\Data\Shared_Resource\CREATIVE\Presentations\Staff_ppts\NCCE_Technology\images\header.jpg"/>
          <p:cNvPicPr>
            <a:picLocks noChangeAspect="1" noChangeArrowheads="1"/>
          </p:cNvPicPr>
          <p:nvPr userDrawn="1"/>
        </p:nvPicPr>
        <p:blipFill>
          <a:blip r:embed="rId2" cstate="print"/>
          <a:srcRect/>
          <a:stretch>
            <a:fillRect/>
          </a:stretch>
        </p:blipFill>
        <p:spPr bwMode="auto">
          <a:xfrm>
            <a:off x="0" y="0"/>
            <a:ext cx="9144000" cy="893005"/>
          </a:xfrm>
          <a:prstGeom prst="rect">
            <a:avLst/>
          </a:prstGeom>
          <a:noFill/>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6_Title and Content">
    <p:spTree>
      <p:nvGrpSpPr>
        <p:cNvPr id="1" name=""/>
        <p:cNvGrpSpPr/>
        <p:nvPr/>
      </p:nvGrpSpPr>
      <p:grpSpPr>
        <a:xfrm>
          <a:off x="0" y="0"/>
          <a:ext cx="0" cy="0"/>
          <a:chOff x="0" y="0"/>
          <a:chExt cx="0" cy="0"/>
        </a:xfrm>
      </p:grpSpPr>
      <p:pic>
        <p:nvPicPr>
          <p:cNvPr id="7" name="Picture 2" descr="\\Ice\Data\Shared_Resource\CREATIVE\Presentations\Staff_ppts\NCCE_Technology\images\header.jpg"/>
          <p:cNvPicPr>
            <a:picLocks noChangeAspect="1" noChangeArrowheads="1"/>
          </p:cNvPicPr>
          <p:nvPr userDrawn="1"/>
        </p:nvPicPr>
        <p:blipFill>
          <a:blip r:embed="rId2" cstate="print"/>
          <a:srcRect/>
          <a:stretch>
            <a:fillRect/>
          </a:stretch>
        </p:blipFill>
        <p:spPr bwMode="auto">
          <a:xfrm>
            <a:off x="0" y="0"/>
            <a:ext cx="9144000" cy="893005"/>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2B6D56-7341-44AA-ACAD-502203456A08}" type="datetimeFigureOut">
              <a:rPr lang="en-US" smtClean="0"/>
              <a:pPr/>
              <a:t>3/14/12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2B6D56-7341-44AA-ACAD-502203456A08}" type="datetimeFigureOut">
              <a:rPr lang="en-US" smtClean="0"/>
              <a:pPr/>
              <a:t>3/14/12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2B6D56-7341-44AA-ACAD-502203456A08}" type="datetimeFigureOut">
              <a:rPr lang="en-US" smtClean="0"/>
              <a:pPr/>
              <a:t>3/14/12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2B6D56-7341-44AA-ACAD-502203456A08}" type="datetimeFigureOut">
              <a:rPr lang="en-US" smtClean="0"/>
              <a:pPr/>
              <a:t>3/14/12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2B6D56-7341-44AA-ACAD-502203456A08}" type="datetimeFigureOut">
              <a:rPr lang="en-US" smtClean="0"/>
              <a:pPr/>
              <a:t>3/14/12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2B6D56-7341-44AA-ACAD-502203456A08}" type="datetimeFigureOut">
              <a:rPr lang="en-US" smtClean="0"/>
              <a:pPr/>
              <a:t>3/14/12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2B6D56-7341-44AA-ACAD-502203456A08}" type="datetimeFigureOut">
              <a:rPr lang="en-US" smtClean="0"/>
              <a:pPr/>
              <a:t>3/14/12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2B6D56-7341-44AA-ACAD-502203456A08}" type="datetimeFigureOut">
              <a:rPr lang="en-US" smtClean="0"/>
              <a:pPr/>
              <a:t>3/14/12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910FE4-D8A3-4ECC-9F7E-3503B1409A0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6D56-7341-44AA-ACAD-502203456A08}" type="datetimeFigureOut">
              <a:rPr lang="en-US" smtClean="0"/>
              <a:pPr/>
              <a:t>3/14/12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910FE4-D8A3-4ECC-9F7E-3503B1409A0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 id="2147483667"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16.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hyperlink" Target="http://safarimontagepa.wikispaces.com" TargetMode="External"/><Relationship Id="rId4" Type="http://schemas.openxmlformats.org/officeDocument/2006/relationships/image" Target="../media/image4.gif"/><Relationship Id="rId1" Type="http://schemas.openxmlformats.org/officeDocument/2006/relationships/slideLayout" Target="../slideLayouts/slideLayout2.xml"/><Relationship Id="rId2" Type="http://schemas.openxmlformats.org/officeDocument/2006/relationships/hyperlink" Target="mailto:jboswell@brinjac.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_bg.png"/>
          <p:cNvPicPr>
            <a:picLocks noChangeAspect="1"/>
          </p:cNvPicPr>
          <p:nvPr/>
        </p:nvPicPr>
        <p:blipFill>
          <a:blip r:embed="rId3" cstate="print">
            <a:extLst>
              <a:ext uri="{28A0092B-C50C-407E-A947-70E740481C1C}">
                <a14:useLocalDpi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val="0"/>
              </a:ext>
            </a:extLst>
          </a:blip>
          <a:stretch>
            <a:fillRect/>
          </a:stretch>
        </p:blipFill>
        <p:spPr>
          <a:xfrm>
            <a:off x="0" y="0"/>
            <a:ext cx="9144000" cy="6854932"/>
          </a:xfrm>
          <a:prstGeom prst="rect">
            <a:avLst/>
          </a:prstGeom>
        </p:spPr>
      </p:pic>
      <p:sp>
        <p:nvSpPr>
          <p:cNvPr id="7" name="Subtitle 2"/>
          <p:cNvSpPr>
            <a:spLocks noGrp="1"/>
          </p:cNvSpPr>
          <p:nvPr>
            <p:ph type="subTitle" idx="1"/>
          </p:nvPr>
        </p:nvSpPr>
        <p:spPr>
          <a:xfrm>
            <a:off x="3578" y="4648200"/>
            <a:ext cx="9144000" cy="1979538"/>
          </a:xfrm>
        </p:spPr>
        <p:txBody>
          <a:bodyPr>
            <a:normAutofit/>
          </a:bodyPr>
          <a:lstStyle/>
          <a:p>
            <a:r>
              <a:rPr lang="en-US" dirty="0" smtClean="0">
                <a:solidFill>
                  <a:schemeClr val="bg1"/>
                </a:solidFill>
                <a:latin typeface="+mj-lt"/>
                <a:cs typeface="Trebuchet MS"/>
              </a:rPr>
              <a:t>5.0 Workshop</a:t>
            </a:r>
          </a:p>
          <a:p>
            <a:r>
              <a:rPr lang="en-US" dirty="0" smtClean="0">
                <a:solidFill>
                  <a:schemeClr val="bg1"/>
                </a:solidFill>
                <a:latin typeface="+mj-lt"/>
                <a:cs typeface="Trebuchet MS"/>
              </a:rPr>
              <a:t>Judi Boswell</a:t>
            </a:r>
          </a:p>
          <a:p>
            <a:r>
              <a:rPr lang="en-US" sz="1400" dirty="0" smtClean="0">
                <a:solidFill>
                  <a:schemeClr val="bg1"/>
                </a:solidFill>
                <a:latin typeface="+mj-lt"/>
                <a:cs typeface="Trebuchet MS"/>
              </a:rPr>
              <a:t>Some slides adapted from</a:t>
            </a:r>
          </a:p>
          <a:p>
            <a:r>
              <a:rPr lang="en-US" sz="1400" dirty="0" smtClean="0">
                <a:solidFill>
                  <a:schemeClr val="bg1"/>
                </a:solidFill>
                <a:latin typeface="+mj-lt"/>
                <a:cs typeface="Trebuchet MS"/>
              </a:rPr>
              <a:t>Carolyn </a:t>
            </a:r>
            <a:r>
              <a:rPr lang="en-US" sz="1400" dirty="0" err="1" smtClean="0">
                <a:solidFill>
                  <a:schemeClr val="bg1"/>
                </a:solidFill>
                <a:latin typeface="+mj-lt"/>
                <a:cs typeface="Trebuchet MS"/>
              </a:rPr>
              <a:t>Faulker-Beitzel</a:t>
            </a:r>
            <a:endParaRPr lang="en-US" sz="1400" dirty="0" smtClean="0">
              <a:solidFill>
                <a:schemeClr val="bg1"/>
              </a:solidFill>
              <a:latin typeface="+mj-lt"/>
              <a:cs typeface="Trebuchet MS"/>
            </a:endParaRPr>
          </a:p>
          <a:p>
            <a:r>
              <a:rPr lang="en-US" sz="1400" dirty="0" smtClean="0">
                <a:solidFill>
                  <a:schemeClr val="bg1"/>
                </a:solidFill>
                <a:latin typeface="+mj-lt"/>
                <a:cs typeface="Trebuchet MS"/>
              </a:rPr>
              <a:t>Curriculum Director, Safari Montage</a:t>
            </a:r>
          </a:p>
          <a:p>
            <a:endParaRPr lang="en-US" sz="1400" dirty="0" smtClean="0">
              <a:solidFill>
                <a:schemeClr val="bg1"/>
              </a:solidFill>
              <a:latin typeface="+mj-lt"/>
              <a:cs typeface="Trebuchet M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2131422" y="1791794"/>
            <a:ext cx="5222968" cy="4293483"/>
          </a:xfrm>
          <a:prstGeom prst="rect">
            <a:avLst/>
          </a:prstGeom>
        </p:spPr>
        <p:txBody>
          <a:bodyPr wrap="square">
            <a:spAutoFit/>
          </a:bodyPr>
          <a:lstStyle/>
          <a:p>
            <a:pPr>
              <a:lnSpc>
                <a:spcPct val="150000"/>
              </a:lnSpc>
              <a:buFont typeface="Arial" pitchFamily="34" charset="0"/>
              <a:buChar char="•"/>
              <a:defRPr/>
            </a:pPr>
            <a:r>
              <a:rPr lang="en-US" sz="2600" b="1" dirty="0" smtClean="0"/>
              <a:t> IDEA</a:t>
            </a:r>
            <a:r>
              <a:rPr lang="en-US" sz="2600" dirty="0" smtClean="0"/>
              <a:t> Introduction</a:t>
            </a:r>
          </a:p>
          <a:p>
            <a:pPr>
              <a:lnSpc>
                <a:spcPct val="150000"/>
              </a:lnSpc>
              <a:buFont typeface="Arial" pitchFamily="34" charset="0"/>
              <a:buChar char="•"/>
              <a:defRPr/>
            </a:pPr>
            <a:r>
              <a:rPr lang="en-US" sz="2600" b="1" dirty="0" smtClean="0"/>
              <a:t> LESSON</a:t>
            </a:r>
            <a:r>
              <a:rPr lang="en-US" sz="2600" dirty="0" smtClean="0"/>
              <a:t> Differentiated Instruction</a:t>
            </a:r>
          </a:p>
          <a:p>
            <a:pPr>
              <a:lnSpc>
                <a:spcPct val="150000"/>
              </a:lnSpc>
              <a:buFont typeface="Arial" pitchFamily="34" charset="0"/>
              <a:buChar char="•"/>
              <a:defRPr/>
            </a:pPr>
            <a:r>
              <a:rPr lang="en-US" sz="2600" b="1" dirty="0" smtClean="0"/>
              <a:t> RESOURCE</a:t>
            </a:r>
            <a:r>
              <a:rPr lang="en-US" sz="2600" dirty="0" smtClean="0"/>
              <a:t> Review or Remediation</a:t>
            </a:r>
          </a:p>
          <a:p>
            <a:pPr>
              <a:lnSpc>
                <a:spcPct val="150000"/>
              </a:lnSpc>
              <a:buFont typeface="Arial" pitchFamily="34" charset="0"/>
              <a:buChar char="•"/>
              <a:defRPr/>
            </a:pPr>
            <a:r>
              <a:rPr lang="en-US" sz="2600" dirty="0" smtClean="0"/>
              <a:t> Independent Student Work</a:t>
            </a:r>
          </a:p>
          <a:p>
            <a:pPr>
              <a:lnSpc>
                <a:spcPct val="150000"/>
              </a:lnSpc>
              <a:buFont typeface="Arial" pitchFamily="34" charset="0"/>
              <a:buChar char="•"/>
              <a:defRPr/>
            </a:pPr>
            <a:r>
              <a:rPr lang="en-US" sz="2600" dirty="0" smtClean="0"/>
              <a:t> Substitute Teacher Resource</a:t>
            </a:r>
          </a:p>
          <a:p>
            <a:pPr>
              <a:lnSpc>
                <a:spcPct val="150000"/>
              </a:lnSpc>
              <a:buFont typeface="Arial" pitchFamily="34" charset="0"/>
              <a:buChar char="•"/>
              <a:defRPr/>
            </a:pPr>
            <a:r>
              <a:rPr lang="en-US" sz="2600" dirty="0" smtClean="0"/>
              <a:t> Professional Development</a:t>
            </a:r>
          </a:p>
          <a:p>
            <a:pPr>
              <a:lnSpc>
                <a:spcPct val="150000"/>
              </a:lnSpc>
              <a:buFont typeface="Arial" pitchFamily="34" charset="0"/>
              <a:buChar char="•"/>
              <a:defRPr/>
            </a:pPr>
            <a:r>
              <a:rPr lang="en-US" sz="2600" dirty="0" smtClean="0"/>
              <a:t> Best Practices</a:t>
            </a:r>
          </a:p>
        </p:txBody>
      </p:sp>
      <p:sp>
        <p:nvSpPr>
          <p:cNvPr id="3" name="TextBox 2"/>
          <p:cNvSpPr txBox="1"/>
          <p:nvPr/>
        </p:nvSpPr>
        <p:spPr>
          <a:xfrm>
            <a:off x="2131421" y="1066800"/>
            <a:ext cx="5249093" cy="584775"/>
          </a:xfrm>
          <a:prstGeom prst="rect">
            <a:avLst/>
          </a:prstGeom>
          <a:noFill/>
        </p:spPr>
        <p:txBody>
          <a:bodyPr wrap="square" rtlCol="0">
            <a:spAutoFit/>
          </a:bodyPr>
          <a:lstStyle/>
          <a:p>
            <a:pPr>
              <a:buNone/>
            </a:pPr>
            <a:r>
              <a:rPr lang="en-US" sz="3200" b="1" dirty="0" smtClean="0">
                <a:solidFill>
                  <a:srgbClr val="0070C0"/>
                </a:solidFill>
                <a:latin typeface="+mj-lt"/>
                <a:cs typeface="Arial" pitchFamily="34" charset="0"/>
              </a:rPr>
              <a:t>Purposes of a Playlist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p:nvPr/>
        </p:nvPicPr>
        <p:blipFill>
          <a:blip r:embed="rId3" cstate="print"/>
          <a:srcRect/>
          <a:stretch>
            <a:fillRect/>
          </a:stretch>
        </p:blipFill>
        <p:spPr bwMode="auto">
          <a:xfrm>
            <a:off x="609600" y="990600"/>
            <a:ext cx="5943600" cy="1600705"/>
          </a:xfrm>
          <a:prstGeom prst="rect">
            <a:avLst/>
          </a:prstGeom>
          <a:noFill/>
          <a:ln w="9525">
            <a:noFill/>
            <a:miter lim="800000"/>
            <a:headEnd/>
            <a:tailEnd/>
          </a:ln>
        </p:spPr>
      </p:pic>
      <p:pic>
        <p:nvPicPr>
          <p:cNvPr id="3" name="Picture 2"/>
          <p:cNvPicPr/>
          <p:nvPr/>
        </p:nvPicPr>
        <p:blipFill>
          <a:blip r:embed="rId4" cstate="print"/>
          <a:srcRect/>
          <a:stretch>
            <a:fillRect/>
          </a:stretch>
        </p:blipFill>
        <p:spPr bwMode="auto">
          <a:xfrm>
            <a:off x="685800" y="2743200"/>
            <a:ext cx="5943600" cy="1948290"/>
          </a:xfrm>
          <a:prstGeom prst="rect">
            <a:avLst/>
          </a:prstGeom>
          <a:noFill/>
          <a:ln w="9525">
            <a:noFill/>
            <a:miter lim="800000"/>
            <a:headEnd/>
            <a:tailEnd/>
          </a:ln>
        </p:spPr>
      </p:pic>
      <p:pic>
        <p:nvPicPr>
          <p:cNvPr id="4" name="Picture 3"/>
          <p:cNvPicPr/>
          <p:nvPr/>
        </p:nvPicPr>
        <p:blipFill>
          <a:blip r:embed="rId5" cstate="print"/>
          <a:srcRect/>
          <a:stretch>
            <a:fillRect/>
          </a:stretch>
        </p:blipFill>
        <p:spPr bwMode="auto">
          <a:xfrm>
            <a:off x="685800" y="4876800"/>
            <a:ext cx="5943600" cy="14534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_bg.png"/>
          <p:cNvPicPr>
            <a:picLocks noChangeAspect="1"/>
          </p:cNvPicPr>
          <p:nvPr/>
        </p:nvPicPr>
        <p:blipFill>
          <a:blip r:embed="rId3" cstate="print">
            <a:extLst>
              <a:ext uri="{28A0092B-C50C-407E-A947-70E740481C1C}">
                <a14:useLocalDpi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val="0"/>
              </a:ext>
            </a:extLst>
          </a:blip>
          <a:stretch>
            <a:fillRect/>
          </a:stretch>
        </p:blipFill>
        <p:spPr>
          <a:xfrm>
            <a:off x="0" y="3068"/>
            <a:ext cx="9144000" cy="6854932"/>
          </a:xfrm>
          <a:prstGeom prst="rect">
            <a:avLst/>
          </a:prstGeom>
        </p:spPr>
      </p:pic>
      <p:sp>
        <p:nvSpPr>
          <p:cNvPr id="7" name="Subtitle 2"/>
          <p:cNvSpPr>
            <a:spLocks noGrp="1"/>
          </p:cNvSpPr>
          <p:nvPr>
            <p:ph type="subTitle" idx="1"/>
          </p:nvPr>
        </p:nvSpPr>
        <p:spPr>
          <a:xfrm>
            <a:off x="3578" y="4648200"/>
            <a:ext cx="9144000" cy="1979538"/>
          </a:xfrm>
        </p:spPr>
        <p:txBody>
          <a:bodyPr>
            <a:normAutofit/>
          </a:bodyPr>
          <a:lstStyle/>
          <a:p>
            <a:r>
              <a:rPr lang="en-US" sz="4000" dirty="0" smtClean="0">
                <a:solidFill>
                  <a:schemeClr val="bg1"/>
                </a:solidFill>
                <a:latin typeface="+mj-lt"/>
                <a:cs typeface="Trebuchet MS"/>
              </a:rPr>
              <a:t>Thank you</a:t>
            </a:r>
          </a:p>
          <a:p>
            <a:r>
              <a:rPr lang="en-US" sz="4000" dirty="0" smtClean="0">
                <a:solidFill>
                  <a:schemeClr val="bg1"/>
                </a:solidFill>
                <a:latin typeface="+mj-lt"/>
                <a:cs typeface="Trebuchet MS"/>
              </a:rPr>
              <a:t>Judi Boswell</a:t>
            </a:r>
            <a:endParaRPr lang="en-US" sz="4000" dirty="0" smtClean="0">
              <a:solidFill>
                <a:schemeClr val="bg1"/>
              </a:solidFill>
              <a:latin typeface="+mj-lt"/>
              <a:cs typeface="Trebuchet MS"/>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Contact Information</a:t>
            </a:r>
            <a:br>
              <a:rPr lang="en-US" dirty="0" smtClean="0"/>
            </a:br>
            <a:endParaRPr lang="en-US" dirty="0"/>
          </a:p>
        </p:txBody>
      </p:sp>
      <p:sp>
        <p:nvSpPr>
          <p:cNvPr id="3" name="Content Placeholder 2"/>
          <p:cNvSpPr>
            <a:spLocks noGrp="1"/>
          </p:cNvSpPr>
          <p:nvPr>
            <p:ph idx="1"/>
          </p:nvPr>
        </p:nvSpPr>
        <p:spPr>
          <a:xfrm>
            <a:off x="457200" y="1600200"/>
            <a:ext cx="8229600" cy="4876800"/>
          </a:xfrm>
        </p:spPr>
        <p:txBody>
          <a:bodyPr>
            <a:normAutofit/>
          </a:bodyPr>
          <a:lstStyle/>
          <a:p>
            <a:pPr algn="ctr">
              <a:buNone/>
            </a:pPr>
            <a:r>
              <a:rPr lang="en-US" b="1" dirty="0" smtClean="0"/>
              <a:t>Judi Boswell</a:t>
            </a:r>
          </a:p>
          <a:p>
            <a:pPr algn="ctr">
              <a:buNone/>
            </a:pPr>
            <a:r>
              <a:rPr lang="en-US" b="1" dirty="0" smtClean="0"/>
              <a:t> Access Fiber Solution, Inc.</a:t>
            </a:r>
          </a:p>
          <a:p>
            <a:pPr algn="ctr">
              <a:buNone/>
            </a:pPr>
            <a:r>
              <a:rPr lang="en-US" b="1" dirty="0" smtClean="0"/>
              <a:t> Education Support</a:t>
            </a:r>
          </a:p>
          <a:p>
            <a:pPr algn="ctr">
              <a:buNone/>
            </a:pPr>
            <a:r>
              <a:rPr lang="en-US" b="1" dirty="0" smtClean="0">
                <a:hlinkClick r:id="rId2"/>
              </a:rPr>
              <a:t> </a:t>
            </a:r>
          </a:p>
          <a:p>
            <a:pPr algn="ctr">
              <a:buNone/>
            </a:pPr>
            <a:r>
              <a:rPr lang="en-US" b="1" dirty="0" smtClean="0">
                <a:hlinkClick r:id="rId2"/>
              </a:rPr>
              <a:t>jboswell@brinjac.com</a:t>
            </a:r>
            <a:endParaRPr lang="en-US" b="1" dirty="0" smtClean="0"/>
          </a:p>
          <a:p>
            <a:pPr algn="ctr"/>
            <a:r>
              <a:rPr lang="en-US" b="1" dirty="0" smtClean="0">
                <a:solidFill>
                  <a:schemeClr val="bg1"/>
                </a:solidFill>
                <a:hlinkClick r:id="rId3"/>
              </a:rPr>
              <a:t>http://safarimontagepa.wikispaces.com</a:t>
            </a:r>
            <a:endParaRPr lang="en-US" b="1" smtClean="0">
              <a:solidFill>
                <a:schemeClr val="bg1"/>
              </a:solidFill>
            </a:endParaRPr>
          </a:p>
          <a:p>
            <a:endParaRPr lang="en-US" dirty="0"/>
          </a:p>
        </p:txBody>
      </p:sp>
      <p:pic>
        <p:nvPicPr>
          <p:cNvPr id="4" name="Picture 3" descr="SafariMontageLogo.gif"/>
          <p:cNvPicPr>
            <a:picLocks noChangeAspect="1"/>
          </p:cNvPicPr>
          <p:nvPr/>
        </p:nvPicPr>
        <p:blipFill>
          <a:blip r:embed="rId4"/>
          <a:stretch>
            <a:fillRect/>
          </a:stretch>
        </p:blipFill>
        <p:spPr>
          <a:xfrm>
            <a:off x="304800" y="228600"/>
            <a:ext cx="2251364" cy="9906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Rectangle 13"/>
          <p:cNvSpPr/>
          <p:nvPr/>
        </p:nvSpPr>
        <p:spPr>
          <a:xfrm>
            <a:off x="1304012" y="2237347"/>
            <a:ext cx="3037558" cy="3854891"/>
          </a:xfrm>
          <a:prstGeom prst="rect">
            <a:avLst/>
          </a:prstGeom>
        </p:spPr>
        <p:txBody>
          <a:bodyPr wrap="square" lIns="91429" tIns="45715" rIns="91429" bIns="45715">
            <a:spAutoFit/>
          </a:bodyPr>
          <a:lstStyle/>
          <a:p>
            <a:pPr>
              <a:spcAft>
                <a:spcPts val="2100"/>
              </a:spcAft>
            </a:pPr>
            <a:r>
              <a:rPr lang="en-US" sz="2400" dirty="0" smtClean="0">
                <a:cs typeface="Arial" pitchFamily="34" charset="0"/>
              </a:rPr>
              <a:t>Support a teachable moment</a:t>
            </a:r>
          </a:p>
          <a:p>
            <a:pPr>
              <a:spcAft>
                <a:spcPts val="2100"/>
              </a:spcAft>
            </a:pPr>
            <a:r>
              <a:rPr lang="en-US" sz="2400" dirty="0" smtClean="0">
                <a:cs typeface="Arial" pitchFamily="34" charset="0"/>
              </a:rPr>
              <a:t>Illustrate how something works</a:t>
            </a:r>
          </a:p>
          <a:p>
            <a:pPr>
              <a:spcAft>
                <a:spcPts val="2100"/>
              </a:spcAft>
            </a:pPr>
            <a:r>
              <a:rPr lang="en-US" sz="2400" dirty="0" smtClean="0">
                <a:cs typeface="Arial" pitchFamily="34" charset="0"/>
              </a:rPr>
              <a:t>Provide detailed information that text and images cannot</a:t>
            </a:r>
          </a:p>
          <a:p>
            <a:pPr>
              <a:spcAft>
                <a:spcPts val="2100"/>
              </a:spcAft>
            </a:pPr>
            <a:r>
              <a:rPr lang="en-US" sz="2400" dirty="0" smtClean="0">
                <a:cs typeface="Arial" pitchFamily="34" charset="0"/>
              </a:rPr>
              <a:t>Grab attention</a:t>
            </a:r>
            <a:endParaRPr lang="en-US" sz="2400" b="1" dirty="0" smtClean="0">
              <a:solidFill>
                <a:srgbClr val="0070C0"/>
              </a:solidFill>
              <a:cs typeface="Arial" pitchFamily="34" charset="0"/>
            </a:endParaRPr>
          </a:p>
        </p:txBody>
      </p:sp>
      <p:pic>
        <p:nvPicPr>
          <p:cNvPr id="15"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136560" y="2414332"/>
            <a:ext cx="167452" cy="167377"/>
          </a:xfrm>
          <a:prstGeom prst="rect">
            <a:avLst/>
          </a:prstGeom>
          <a:noFill/>
        </p:spPr>
      </p:pic>
      <p:pic>
        <p:nvPicPr>
          <p:cNvPr id="16"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5182917" y="2430470"/>
            <a:ext cx="167452" cy="167377"/>
          </a:xfrm>
          <a:prstGeom prst="rect">
            <a:avLst/>
          </a:prstGeom>
          <a:noFill/>
        </p:spPr>
      </p:pic>
      <p:pic>
        <p:nvPicPr>
          <p:cNvPr id="17"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136560" y="3390595"/>
            <a:ext cx="167452" cy="167377"/>
          </a:xfrm>
          <a:prstGeom prst="rect">
            <a:avLst/>
          </a:prstGeom>
          <a:noFill/>
        </p:spPr>
      </p:pic>
      <p:pic>
        <p:nvPicPr>
          <p:cNvPr id="18"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5182917" y="3429000"/>
            <a:ext cx="167452" cy="167377"/>
          </a:xfrm>
          <a:prstGeom prst="rect">
            <a:avLst/>
          </a:prstGeom>
          <a:noFill/>
        </p:spPr>
      </p:pic>
      <p:pic>
        <p:nvPicPr>
          <p:cNvPr id="19"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136560" y="4413773"/>
            <a:ext cx="167452" cy="167377"/>
          </a:xfrm>
          <a:prstGeom prst="rect">
            <a:avLst/>
          </a:prstGeom>
          <a:noFill/>
        </p:spPr>
      </p:pic>
      <p:pic>
        <p:nvPicPr>
          <p:cNvPr id="20"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5182917" y="4043480"/>
            <a:ext cx="167452" cy="167377"/>
          </a:xfrm>
          <a:prstGeom prst="rect">
            <a:avLst/>
          </a:prstGeom>
          <a:noFill/>
        </p:spPr>
      </p:pic>
      <p:pic>
        <p:nvPicPr>
          <p:cNvPr id="21"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136560" y="5757948"/>
            <a:ext cx="167452" cy="167377"/>
          </a:xfrm>
          <a:prstGeom prst="rect">
            <a:avLst/>
          </a:prstGeom>
          <a:noFill/>
        </p:spPr>
      </p:pic>
      <p:pic>
        <p:nvPicPr>
          <p:cNvPr id="22"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5182917" y="5042010"/>
            <a:ext cx="167452" cy="167377"/>
          </a:xfrm>
          <a:prstGeom prst="rect">
            <a:avLst/>
          </a:prstGeom>
          <a:noFill/>
        </p:spPr>
      </p:pic>
      <p:sp>
        <p:nvSpPr>
          <p:cNvPr id="23" name="TextBox 22"/>
          <p:cNvSpPr txBox="1"/>
          <p:nvPr/>
        </p:nvSpPr>
        <p:spPr>
          <a:xfrm>
            <a:off x="1073582" y="1239915"/>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Advantages</a:t>
            </a:r>
            <a:endParaRPr lang="en-US" sz="3600" dirty="0">
              <a:solidFill>
                <a:srgbClr val="0070C0"/>
              </a:solidFill>
              <a:latin typeface="+mj-lt"/>
              <a:ea typeface="Tahoma" pitchFamily="34" charset="0"/>
              <a:cs typeface="Tahoma" pitchFamily="34" charset="0"/>
            </a:endParaRPr>
          </a:p>
        </p:txBody>
      </p:sp>
      <p:sp>
        <p:nvSpPr>
          <p:cNvPr id="24" name="Rectangle 23"/>
          <p:cNvSpPr/>
          <p:nvPr/>
        </p:nvSpPr>
        <p:spPr>
          <a:xfrm>
            <a:off x="5336537" y="2237347"/>
            <a:ext cx="3037558" cy="3485559"/>
          </a:xfrm>
          <a:prstGeom prst="rect">
            <a:avLst/>
          </a:prstGeom>
        </p:spPr>
        <p:txBody>
          <a:bodyPr wrap="square" lIns="91429" tIns="45715" rIns="91429" bIns="45715">
            <a:spAutoFit/>
          </a:bodyPr>
          <a:lstStyle/>
          <a:p>
            <a:pPr>
              <a:spcAft>
                <a:spcPts val="2100"/>
              </a:spcAft>
            </a:pPr>
            <a:r>
              <a:rPr lang="en-US" sz="2400" dirty="0" smtClean="0">
                <a:cs typeface="Arial" pitchFamily="34" charset="0"/>
              </a:rPr>
              <a:t>Show real life examples</a:t>
            </a:r>
          </a:p>
          <a:p>
            <a:pPr>
              <a:spcAft>
                <a:spcPts val="2100"/>
              </a:spcAft>
            </a:pPr>
            <a:r>
              <a:rPr lang="en-US" sz="2400" dirty="0" smtClean="0">
                <a:cs typeface="Arial" pitchFamily="34" charset="0"/>
              </a:rPr>
              <a:t>Stimulate discussion</a:t>
            </a:r>
          </a:p>
          <a:p>
            <a:pPr>
              <a:spcAft>
                <a:spcPts val="2100"/>
              </a:spcAft>
            </a:pPr>
            <a:r>
              <a:rPr lang="en-US" sz="2400" dirty="0" smtClean="0">
                <a:cs typeface="Arial" pitchFamily="34" charset="0"/>
              </a:rPr>
              <a:t>Appeals to visual learning styles</a:t>
            </a:r>
          </a:p>
          <a:p>
            <a:pPr>
              <a:spcAft>
                <a:spcPts val="2100"/>
              </a:spcAft>
            </a:pPr>
            <a:r>
              <a:rPr lang="en-US" sz="2400" dirty="0" smtClean="0">
                <a:cs typeface="Arial" pitchFamily="34" charset="0"/>
              </a:rPr>
              <a:t>Enhance problem-based learning</a:t>
            </a:r>
            <a:endParaRPr lang="en-US" sz="2400" b="1" dirty="0" smtClean="0">
              <a:solidFill>
                <a:srgbClr val="0070C0"/>
              </a:solidFill>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2705477" y="2453881"/>
            <a:ext cx="4249438" cy="3323977"/>
          </a:xfrm>
          <a:prstGeom prst="rect">
            <a:avLst/>
          </a:prstGeom>
        </p:spPr>
        <p:txBody>
          <a:bodyPr wrap="square" lIns="91429" tIns="45715" rIns="91429" bIns="45715">
            <a:spAutoFit/>
          </a:bodyPr>
          <a:lstStyle/>
          <a:p>
            <a:pPr>
              <a:spcAft>
                <a:spcPts val="2100"/>
              </a:spcAft>
            </a:pPr>
            <a:r>
              <a:rPr lang="en-US" sz="2800" dirty="0" smtClean="0">
                <a:cs typeface="Arial" pitchFamily="34" charset="0"/>
              </a:rPr>
              <a:t>Predicting</a:t>
            </a:r>
          </a:p>
          <a:p>
            <a:pPr>
              <a:spcAft>
                <a:spcPts val="2100"/>
              </a:spcAft>
            </a:pPr>
            <a:r>
              <a:rPr lang="en-US" sz="2800" dirty="0" smtClean="0">
                <a:cs typeface="Arial" pitchFamily="34" charset="0"/>
              </a:rPr>
              <a:t>Inferring</a:t>
            </a:r>
          </a:p>
          <a:p>
            <a:pPr>
              <a:spcAft>
                <a:spcPts val="2100"/>
              </a:spcAft>
            </a:pPr>
            <a:r>
              <a:rPr lang="en-US" sz="2800" dirty="0" smtClean="0">
                <a:cs typeface="Arial" pitchFamily="34" charset="0"/>
              </a:rPr>
              <a:t>Comparing and Contrasting</a:t>
            </a:r>
          </a:p>
          <a:p>
            <a:pPr>
              <a:spcAft>
                <a:spcPts val="2100"/>
              </a:spcAft>
            </a:pPr>
            <a:r>
              <a:rPr lang="en-US" sz="2800" dirty="0" smtClean="0">
                <a:cs typeface="Arial" pitchFamily="34" charset="0"/>
              </a:rPr>
              <a:t>Comprehending</a:t>
            </a:r>
          </a:p>
          <a:p>
            <a:pPr>
              <a:spcAft>
                <a:spcPts val="2100"/>
              </a:spcAft>
            </a:pPr>
            <a:r>
              <a:rPr lang="en-US" sz="2800" dirty="0" smtClean="0">
                <a:cs typeface="Arial" pitchFamily="34" charset="0"/>
              </a:rPr>
              <a:t>Many more</a:t>
            </a:r>
            <a:r>
              <a:rPr lang="en-US" sz="2800" dirty="0" smtClean="0"/>
              <a:t>…</a:t>
            </a:r>
            <a:endParaRPr lang="en-US" sz="2800" dirty="0" smtClean="0">
              <a:cs typeface="Arial" pitchFamily="34" charset="0"/>
            </a:endParaRPr>
          </a:p>
        </p:txBody>
      </p:sp>
      <p:pic>
        <p:nvPicPr>
          <p:cNvPr id="3"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2509835" y="2608738"/>
            <a:ext cx="167452" cy="167377"/>
          </a:xfrm>
          <a:prstGeom prst="rect">
            <a:avLst/>
          </a:prstGeom>
          <a:noFill/>
        </p:spPr>
      </p:pic>
      <p:pic>
        <p:nvPicPr>
          <p:cNvPr id="4"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2509835" y="3352190"/>
            <a:ext cx="167452" cy="167377"/>
          </a:xfrm>
          <a:prstGeom prst="rect">
            <a:avLst/>
          </a:prstGeom>
          <a:noFill/>
        </p:spPr>
      </p:pic>
      <p:pic>
        <p:nvPicPr>
          <p:cNvPr id="5"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2509835" y="4043480"/>
            <a:ext cx="167452" cy="167377"/>
          </a:xfrm>
          <a:prstGeom prst="rect">
            <a:avLst/>
          </a:prstGeom>
          <a:noFill/>
        </p:spPr>
      </p:pic>
      <p:pic>
        <p:nvPicPr>
          <p:cNvPr id="6"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2509835" y="4734770"/>
            <a:ext cx="167452" cy="167377"/>
          </a:xfrm>
          <a:prstGeom prst="rect">
            <a:avLst/>
          </a:prstGeom>
          <a:noFill/>
        </p:spPr>
      </p:pic>
      <p:pic>
        <p:nvPicPr>
          <p:cNvPr id="7"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2509835" y="5426060"/>
            <a:ext cx="167452" cy="167377"/>
          </a:xfrm>
          <a:prstGeom prst="rect">
            <a:avLst/>
          </a:prstGeom>
          <a:noFill/>
        </p:spPr>
      </p:pic>
      <p:sp>
        <p:nvSpPr>
          <p:cNvPr id="8" name="TextBox 7"/>
          <p:cNvSpPr txBox="1"/>
          <p:nvPr/>
        </p:nvSpPr>
        <p:spPr>
          <a:xfrm>
            <a:off x="1614815" y="1623965"/>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Foster Higher Order Thinking</a:t>
            </a:r>
            <a:endParaRPr lang="en-US" sz="3600" dirty="0">
              <a:solidFill>
                <a:srgbClr val="0070C0"/>
              </a:solidFill>
              <a:latin typeface="+mj-lt"/>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TextBox 12"/>
          <p:cNvSpPr txBox="1"/>
          <p:nvPr/>
        </p:nvSpPr>
        <p:spPr>
          <a:xfrm>
            <a:off x="385855" y="1124700"/>
            <a:ext cx="7059067" cy="523210"/>
          </a:xfrm>
          <a:prstGeom prst="rect">
            <a:avLst/>
          </a:prstGeom>
          <a:noFill/>
        </p:spPr>
        <p:txBody>
          <a:bodyPr wrap="square" lIns="91429" tIns="45715" rIns="91429" bIns="45715" rtlCol="0">
            <a:spAutoFit/>
          </a:bodyPr>
          <a:lstStyle/>
          <a:p>
            <a:r>
              <a:rPr lang="en-US" sz="2800" b="1" dirty="0" smtClean="0">
                <a:solidFill>
                  <a:srgbClr val="0070C0"/>
                </a:solidFill>
                <a:latin typeface="+mj-lt"/>
                <a:ea typeface="Tahoma" pitchFamily="34" charset="0"/>
                <a:cs typeface="Tahoma" pitchFamily="34" charset="0"/>
              </a:rPr>
              <a:t>The Classroom Uses of Video</a:t>
            </a:r>
          </a:p>
        </p:txBody>
      </p:sp>
      <p:sp>
        <p:nvSpPr>
          <p:cNvPr id="14" name="Rectangle 13"/>
          <p:cNvSpPr/>
          <p:nvPr/>
        </p:nvSpPr>
        <p:spPr>
          <a:xfrm>
            <a:off x="385855" y="1547155"/>
            <a:ext cx="7671742" cy="844910"/>
          </a:xfrm>
          <a:prstGeom prst="rect">
            <a:avLst/>
          </a:prstGeom>
        </p:spPr>
        <p:txBody>
          <a:bodyPr wrap="square" lIns="91429" tIns="45715" rIns="91429" bIns="45715">
            <a:spAutoFit/>
          </a:bodyPr>
          <a:lstStyle/>
          <a:p>
            <a:pPr>
              <a:spcAft>
                <a:spcPts val="2100"/>
              </a:spcAft>
            </a:pPr>
            <a:r>
              <a:rPr lang="en-US" sz="2400" dirty="0" smtClean="0">
                <a:cs typeface="Arial" pitchFamily="34" charset="0"/>
              </a:rPr>
              <a:t>The percentage of teachers surveyed who saw particular benefits to using video in the classroom</a:t>
            </a:r>
            <a:endParaRPr lang="en-US" sz="2400" b="1" dirty="0" smtClean="0">
              <a:solidFill>
                <a:srgbClr val="0070C0"/>
              </a:solidFill>
              <a:cs typeface="Arial" pitchFamily="34" charset="0"/>
            </a:endParaRPr>
          </a:p>
        </p:txBody>
      </p:sp>
      <p:sp>
        <p:nvSpPr>
          <p:cNvPr id="15" name="TextBox 14"/>
          <p:cNvSpPr txBox="1"/>
          <p:nvPr/>
        </p:nvSpPr>
        <p:spPr>
          <a:xfrm>
            <a:off x="0" y="6571891"/>
            <a:ext cx="5647340" cy="286109"/>
          </a:xfrm>
          <a:prstGeom prst="rect">
            <a:avLst/>
          </a:prstGeom>
          <a:noFill/>
        </p:spPr>
        <p:txBody>
          <a:bodyPr wrap="square" rtlCol="0">
            <a:noAutofit/>
          </a:bodyPr>
          <a:lstStyle/>
          <a:p>
            <a:r>
              <a:rPr lang="en-US" sz="1200" b="1" dirty="0" smtClean="0"/>
              <a:t>SOURCE</a:t>
            </a:r>
            <a:r>
              <a:rPr lang="en-US" sz="1200" dirty="0" smtClean="0"/>
              <a:t> PBS and </a:t>
            </a:r>
            <a:r>
              <a:rPr lang="en-US" sz="1200" dirty="0" err="1" smtClean="0"/>
              <a:t>Grunwald</a:t>
            </a:r>
            <a:r>
              <a:rPr lang="en-US" sz="1200" dirty="0" smtClean="0"/>
              <a:t> Associates LLC, 2010</a:t>
            </a:r>
            <a:endParaRPr lang="en-US" sz="1200" dirty="0"/>
          </a:p>
        </p:txBody>
      </p:sp>
      <p:pic>
        <p:nvPicPr>
          <p:cNvPr id="16" name="Picture 3" descr="\\Beast\DALE_Creative\Doug\PPT\Carolyn PowerPoints\Workshop 1\images\22_ClassroomUsesOfVideo.png"/>
          <p:cNvPicPr>
            <a:picLocks noChangeAspect="1" noChangeArrowheads="1"/>
          </p:cNvPicPr>
          <p:nvPr/>
        </p:nvPicPr>
        <p:blipFill>
          <a:blip r:embed="rId3" cstate="print"/>
          <a:srcRect/>
          <a:stretch>
            <a:fillRect/>
          </a:stretch>
        </p:blipFill>
        <p:spPr bwMode="auto">
          <a:xfrm>
            <a:off x="0" y="2315255"/>
            <a:ext cx="9144000" cy="3991571"/>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 name="Picture 2" descr="\\beast\DALE_Creative\Doug\PPT\Carolyn PowerPoints\Workshop 1\images\23_ThenAndNow.pn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2920586" y="1660464"/>
            <a:ext cx="5607130" cy="5652820"/>
          </a:xfrm>
          <a:prstGeom prst="rect">
            <a:avLst/>
          </a:prstGeom>
          <a:noFill/>
        </p:spPr>
        <p:txBody>
          <a:bodyPr wrap="square" lIns="91429" tIns="45715" rIns="91429" bIns="45715" rtlCol="0">
            <a:spAutoFit/>
          </a:bodyPr>
          <a:lstStyle/>
          <a:p>
            <a:pPr>
              <a:spcAft>
                <a:spcPts val="4570"/>
              </a:spcAft>
            </a:pPr>
            <a:r>
              <a:rPr lang="en-US" sz="2600" dirty="0" smtClean="0">
                <a:cs typeface="Arial" pitchFamily="34" charset="0"/>
              </a:rPr>
              <a:t>Finding what you need: </a:t>
            </a:r>
            <a:br>
              <a:rPr lang="en-US" sz="2600" dirty="0" smtClean="0">
                <a:cs typeface="Arial" pitchFamily="34" charset="0"/>
              </a:rPr>
            </a:br>
            <a:r>
              <a:rPr lang="en-US" sz="2600" dirty="0" smtClean="0">
                <a:cs typeface="Arial" pitchFamily="34" charset="0"/>
              </a:rPr>
              <a:t>Searching 4 ways</a:t>
            </a:r>
          </a:p>
          <a:p>
            <a:pPr>
              <a:spcAft>
                <a:spcPts val="4570"/>
              </a:spcAft>
            </a:pPr>
            <a:r>
              <a:rPr lang="en-US" sz="2600" dirty="0" smtClean="0">
                <a:cs typeface="Arial" pitchFamily="34" charset="0"/>
              </a:rPr>
              <a:t>Playing what you find: </a:t>
            </a:r>
            <a:br>
              <a:rPr lang="en-US" sz="2600" dirty="0" smtClean="0">
                <a:cs typeface="Arial" pitchFamily="34" charset="0"/>
              </a:rPr>
            </a:br>
            <a:r>
              <a:rPr lang="en-US" sz="2600" dirty="0" smtClean="0">
                <a:cs typeface="Arial" pitchFamily="34" charset="0"/>
              </a:rPr>
              <a:t>Integrated media player</a:t>
            </a:r>
          </a:p>
          <a:p>
            <a:pPr>
              <a:spcAft>
                <a:spcPts val="4570"/>
              </a:spcAft>
            </a:pPr>
            <a:r>
              <a:rPr lang="en-US" sz="2600" dirty="0" smtClean="0">
                <a:cs typeface="Arial" pitchFamily="34" charset="0"/>
              </a:rPr>
              <a:t>Creating a Playlist</a:t>
            </a:r>
          </a:p>
          <a:p>
            <a:pPr>
              <a:spcAft>
                <a:spcPts val="4570"/>
              </a:spcAft>
            </a:pPr>
            <a:r>
              <a:rPr lang="en-US" sz="2600" dirty="0" smtClean="0">
                <a:cs typeface="Arial" pitchFamily="34" charset="0"/>
              </a:rPr>
              <a:t/>
            </a:r>
            <a:br>
              <a:rPr lang="en-US" sz="2600" dirty="0" smtClean="0">
                <a:cs typeface="Arial" pitchFamily="34" charset="0"/>
              </a:rPr>
            </a:br>
            <a:endParaRPr lang="en-US" sz="2600" dirty="0" smtClean="0">
              <a:cs typeface="Arial" pitchFamily="34" charset="0"/>
            </a:endParaRPr>
          </a:p>
          <a:p>
            <a:pPr>
              <a:spcAft>
                <a:spcPts val="4570"/>
              </a:spcAft>
            </a:pPr>
            <a:endParaRPr lang="en-US" sz="2600" dirty="0" smtClean="0">
              <a:cs typeface="Arial" pitchFamily="34" charset="0"/>
            </a:endParaRPr>
          </a:p>
        </p:txBody>
      </p:sp>
      <p:sp>
        <p:nvSpPr>
          <p:cNvPr id="5" name="TextBox 4"/>
          <p:cNvSpPr txBox="1"/>
          <p:nvPr/>
        </p:nvSpPr>
        <p:spPr>
          <a:xfrm>
            <a:off x="2190890" y="932675"/>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Goals</a:t>
            </a:r>
            <a:endParaRPr lang="en-US" sz="3600" dirty="0">
              <a:solidFill>
                <a:srgbClr val="0070C0"/>
              </a:solidFill>
              <a:latin typeface="+mj-lt"/>
              <a:ea typeface="Tahoma" pitchFamily="34" charset="0"/>
              <a:cs typeface="Tahoma" pitchFamily="34" charset="0"/>
            </a:endParaRPr>
          </a:p>
        </p:txBody>
      </p:sp>
      <p:sp>
        <p:nvSpPr>
          <p:cNvPr id="6" name="TextBox 5"/>
          <p:cNvSpPr txBox="1"/>
          <p:nvPr/>
        </p:nvSpPr>
        <p:spPr>
          <a:xfrm>
            <a:off x="2267700" y="1431940"/>
            <a:ext cx="704039" cy="1323439"/>
          </a:xfrm>
          <a:prstGeom prst="rect">
            <a:avLst/>
          </a:prstGeom>
          <a:noFill/>
        </p:spPr>
        <p:txBody>
          <a:bodyPr wrap="none" rtlCol="0">
            <a:spAutoFit/>
          </a:bodyPr>
          <a:lstStyle/>
          <a:p>
            <a:r>
              <a:rPr lang="en-US" sz="8000" b="1" dirty="0" smtClean="0">
                <a:solidFill>
                  <a:schemeClr val="bg1">
                    <a:lumMod val="65000"/>
                  </a:schemeClr>
                </a:solidFill>
              </a:rPr>
              <a:t>1</a:t>
            </a:r>
            <a:endParaRPr lang="en-US" sz="8000" b="1" dirty="0">
              <a:solidFill>
                <a:schemeClr val="bg1">
                  <a:lumMod val="65000"/>
                </a:schemeClr>
              </a:solidFill>
            </a:endParaRPr>
          </a:p>
        </p:txBody>
      </p:sp>
      <p:sp>
        <p:nvSpPr>
          <p:cNvPr id="7" name="TextBox 6"/>
          <p:cNvSpPr txBox="1"/>
          <p:nvPr/>
        </p:nvSpPr>
        <p:spPr>
          <a:xfrm>
            <a:off x="2267700" y="2796851"/>
            <a:ext cx="704039" cy="1323439"/>
          </a:xfrm>
          <a:prstGeom prst="rect">
            <a:avLst/>
          </a:prstGeom>
          <a:noFill/>
        </p:spPr>
        <p:txBody>
          <a:bodyPr wrap="none" rtlCol="0">
            <a:spAutoFit/>
          </a:bodyPr>
          <a:lstStyle/>
          <a:p>
            <a:r>
              <a:rPr lang="en-US" sz="8000" b="1" dirty="0" smtClean="0">
                <a:solidFill>
                  <a:schemeClr val="bg1">
                    <a:lumMod val="65000"/>
                  </a:schemeClr>
                </a:solidFill>
              </a:rPr>
              <a:t>2</a:t>
            </a:r>
            <a:endParaRPr lang="en-US" sz="8000" b="1" dirty="0">
              <a:solidFill>
                <a:schemeClr val="bg1">
                  <a:lumMod val="65000"/>
                </a:schemeClr>
              </a:solidFill>
            </a:endParaRPr>
          </a:p>
        </p:txBody>
      </p:sp>
      <p:sp>
        <p:nvSpPr>
          <p:cNvPr id="8" name="TextBox 7"/>
          <p:cNvSpPr txBox="1"/>
          <p:nvPr/>
        </p:nvSpPr>
        <p:spPr>
          <a:xfrm>
            <a:off x="2267700" y="4197100"/>
            <a:ext cx="704039" cy="1323439"/>
          </a:xfrm>
          <a:prstGeom prst="rect">
            <a:avLst/>
          </a:prstGeom>
          <a:noFill/>
        </p:spPr>
        <p:txBody>
          <a:bodyPr wrap="none" rtlCol="0">
            <a:spAutoFit/>
          </a:bodyPr>
          <a:lstStyle/>
          <a:p>
            <a:r>
              <a:rPr lang="en-US" sz="8000" b="1" dirty="0" smtClean="0">
                <a:solidFill>
                  <a:schemeClr val="bg1">
                    <a:lumMod val="65000"/>
                  </a:schemeClr>
                </a:solidFill>
              </a:rPr>
              <a:t>3</a:t>
            </a:r>
            <a:endParaRPr lang="en-US" sz="8000" b="1" dirty="0">
              <a:solidFill>
                <a:schemeClr val="bg1">
                  <a:lumMod val="6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2" descr="\\beast\DALE_Creative\Doug\Carolyn PowerPoints\Workshop 1\images\26_PublisherLogos.png"/>
          <p:cNvPicPr>
            <a:picLocks noChangeAspect="1" noChangeArrowheads="1"/>
          </p:cNvPicPr>
          <p:nvPr/>
        </p:nvPicPr>
        <p:blipFill>
          <a:blip r:embed="rId3" cstate="print"/>
          <a:srcRect/>
          <a:stretch>
            <a:fillRect/>
          </a:stretch>
        </p:blipFill>
        <p:spPr bwMode="auto">
          <a:xfrm>
            <a:off x="0" y="1700775"/>
            <a:ext cx="9144000" cy="4464844"/>
          </a:xfrm>
          <a:prstGeom prst="rect">
            <a:avLst/>
          </a:prstGeom>
          <a:noFill/>
        </p:spPr>
      </p:pic>
      <p:sp>
        <p:nvSpPr>
          <p:cNvPr id="10" name="TextBox 9"/>
          <p:cNvSpPr txBox="1"/>
          <p:nvPr/>
        </p:nvSpPr>
        <p:spPr>
          <a:xfrm>
            <a:off x="232235" y="1086295"/>
            <a:ext cx="6215821" cy="646321"/>
          </a:xfrm>
          <a:prstGeom prst="rect">
            <a:avLst/>
          </a:prstGeom>
          <a:noFill/>
        </p:spPr>
        <p:txBody>
          <a:bodyPr wrap="square" lIns="91429" tIns="45715" rIns="91429" bIns="45715" rtlCol="0">
            <a:spAutoFit/>
          </a:bodyPr>
          <a:lstStyle/>
          <a:p>
            <a:r>
              <a:rPr lang="en-US" sz="3600" b="1" dirty="0" smtClean="0">
                <a:solidFill>
                  <a:srgbClr val="0070C0"/>
                </a:solidFill>
                <a:latin typeface="+mj-lt"/>
                <a:ea typeface="Tahoma" pitchFamily="34" charset="0"/>
                <a:cs typeface="Tahoma" pitchFamily="34" charset="0"/>
              </a:rPr>
              <a:t>Publishers</a:t>
            </a:r>
            <a:endParaRPr lang="en-US" sz="3600" dirty="0">
              <a:solidFill>
                <a:srgbClr val="0070C0"/>
              </a:solidFill>
              <a:latin typeface="+mj-lt"/>
              <a:ea typeface="Tahoma" pitchFamily="34" charset="0"/>
              <a:cs typeface="Tahoma"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1240971" y="2196737"/>
            <a:ext cx="7053942" cy="3293209"/>
          </a:xfrm>
          <a:prstGeom prst="rect">
            <a:avLst/>
          </a:prstGeom>
          <a:noFill/>
        </p:spPr>
        <p:txBody>
          <a:bodyPr wrap="square" rtlCol="0">
            <a:spAutoFit/>
          </a:bodyPr>
          <a:lstStyle/>
          <a:p>
            <a:pPr>
              <a:lnSpc>
                <a:spcPct val="80000"/>
              </a:lnSpc>
              <a:defRPr/>
            </a:pPr>
            <a:r>
              <a:rPr lang="en-US" sz="2600" dirty="0" smtClean="0"/>
              <a:t>A Playlist is simply a list of media titles or segments that have a related curriculum theme or objective. </a:t>
            </a:r>
          </a:p>
          <a:p>
            <a:pPr>
              <a:lnSpc>
                <a:spcPct val="80000"/>
              </a:lnSpc>
              <a:defRPr/>
            </a:pPr>
            <a:endParaRPr lang="en-US" sz="2600" dirty="0" smtClean="0"/>
          </a:p>
          <a:p>
            <a:pPr>
              <a:lnSpc>
                <a:spcPct val="80000"/>
              </a:lnSpc>
              <a:defRPr/>
            </a:pPr>
            <a:r>
              <a:rPr lang="en-US" sz="2600" dirty="0" smtClean="0"/>
              <a:t>Playlists may contain media titles, specific chapters within media titles, key concepts within chapters, images, PowerPoint and text documents as well as personal bookmarked segments and notes. </a:t>
            </a:r>
          </a:p>
          <a:p>
            <a:pPr>
              <a:lnSpc>
                <a:spcPct val="80000"/>
              </a:lnSpc>
              <a:defRPr/>
            </a:pPr>
            <a:endParaRPr lang="en-US" sz="2600" dirty="0" smtClean="0"/>
          </a:p>
          <a:p>
            <a:pPr>
              <a:lnSpc>
                <a:spcPct val="80000"/>
              </a:lnSpc>
              <a:defRPr/>
            </a:pPr>
            <a:r>
              <a:rPr lang="en-US" sz="2600" dirty="0" smtClean="0"/>
              <a:t>You can provide descriptive information about your playlist to help you recall why you created it. </a:t>
            </a:r>
          </a:p>
        </p:txBody>
      </p:sp>
      <p:sp>
        <p:nvSpPr>
          <p:cNvPr id="4" name="TextBox 3"/>
          <p:cNvSpPr txBox="1"/>
          <p:nvPr/>
        </p:nvSpPr>
        <p:spPr>
          <a:xfrm>
            <a:off x="903513" y="1354183"/>
            <a:ext cx="2514600" cy="584775"/>
          </a:xfrm>
          <a:prstGeom prst="rect">
            <a:avLst/>
          </a:prstGeom>
          <a:noFill/>
        </p:spPr>
        <p:txBody>
          <a:bodyPr wrap="square" rtlCol="0">
            <a:spAutoFit/>
          </a:bodyPr>
          <a:lstStyle/>
          <a:p>
            <a:pPr>
              <a:buNone/>
            </a:pPr>
            <a:r>
              <a:rPr lang="en-US" sz="3200" b="1" dirty="0" smtClean="0">
                <a:solidFill>
                  <a:srgbClr val="0070C0"/>
                </a:solidFill>
                <a:latin typeface="+mj-lt"/>
                <a:cs typeface="Arial" pitchFamily="34" charset="0"/>
              </a:rPr>
              <a:t>Playlist</a:t>
            </a:r>
          </a:p>
        </p:txBody>
      </p:sp>
      <p:pic>
        <p:nvPicPr>
          <p:cNvPr id="5"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018902" y="2240281"/>
            <a:ext cx="238125" cy="238125"/>
          </a:xfrm>
          <a:prstGeom prst="rect">
            <a:avLst/>
          </a:prstGeom>
          <a:noFill/>
        </p:spPr>
      </p:pic>
      <p:pic>
        <p:nvPicPr>
          <p:cNvPr id="6"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1005839" y="3206932"/>
            <a:ext cx="238125" cy="238125"/>
          </a:xfrm>
          <a:prstGeom prst="rect">
            <a:avLst/>
          </a:prstGeom>
          <a:noFill/>
        </p:spPr>
      </p:pic>
      <p:pic>
        <p:nvPicPr>
          <p:cNvPr id="7" name="Picture 2" descr="\\beast\DALE_Creative\Doug\Carolyn PowerPoints\Workshop 1\images\bullet.png"/>
          <p:cNvPicPr>
            <a:picLocks noChangeAspect="1" noChangeArrowheads="1"/>
          </p:cNvPicPr>
          <p:nvPr/>
        </p:nvPicPr>
        <p:blipFill>
          <a:blip r:embed="rId3" cstate="print"/>
          <a:srcRect/>
          <a:stretch>
            <a:fillRect/>
          </a:stretch>
        </p:blipFill>
        <p:spPr bwMode="auto">
          <a:xfrm>
            <a:off x="979714" y="4787537"/>
            <a:ext cx="238125" cy="238125"/>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3488</TotalTime>
  <Words>1084</Words>
  <Application>Microsoft Macintosh PowerPoint</Application>
  <PresentationFormat>On-screen Show (4:3)</PresentationFormat>
  <Paragraphs>108</Paragraphs>
  <Slides>12</Slides>
  <Notes>11</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Office Theme</vt:lpstr>
      <vt:lpstr>Slide 1</vt:lpstr>
      <vt:lpstr>    Contact Information </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cbeitzel</dc:creator>
  <cp:lastModifiedBy>J Boswell</cp:lastModifiedBy>
  <cp:revision>123</cp:revision>
  <cp:lastPrinted>2011-07-31T16:44:31Z</cp:lastPrinted>
  <dcterms:created xsi:type="dcterms:W3CDTF">2012-03-14T14:01:10Z</dcterms:created>
  <dcterms:modified xsi:type="dcterms:W3CDTF">2012-03-14T14:21:17Z</dcterms:modified>
</cp:coreProperties>
</file>